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9" r:id="rId11"/>
    <p:sldId id="270" r:id="rId12"/>
    <p:sldId id="271" r:id="rId13"/>
    <p:sldId id="272" r:id="rId14"/>
    <p:sldId id="273" r:id="rId15"/>
    <p:sldId id="265" r:id="rId16"/>
    <p:sldId id="266" r:id="rId17"/>
    <p:sldId id="267" r:id="rId18"/>
    <p:sldId id="27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2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51E3B-5BB0-423C-A3E1-7B2860560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9F29CA-E006-451B-B6E7-CC9B6E49C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67D6C5-19E7-4F93-9F30-29DBFF51D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BCEB5-DE22-4233-A9BB-82B52A7299A7}" type="datetimeFigureOut">
              <a:rPr lang="ko-KR" altLang="en-US" smtClean="0"/>
              <a:t>21-11:26(Fri)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31D83-48B8-47FE-B8F8-7D9A21C9B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56397F-1C41-40EB-83A4-9909BB0F8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B6C8-6CC4-4714-A32F-C2A088F7E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58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81295-C0CA-42EB-B584-95BD4FC82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07EA13-C91D-414A-BCD2-38BE71FF4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CBED05-745A-401B-A5E9-2463BFAF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BCEB5-DE22-4233-A9BB-82B52A7299A7}" type="datetimeFigureOut">
              <a:rPr lang="ko-KR" altLang="en-US" smtClean="0"/>
              <a:t>21-11:26(Fri)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0FADD4-CEE9-4334-B69B-19BF5C2CC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E1CB4-EEB8-4B76-A673-773435CE9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B6C8-6CC4-4714-A32F-C2A088F7E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063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155753F-91E2-4506-9CBD-1BBC911C4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2C7A37-D7C0-402D-AD37-A782F8EB1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38149-B39E-40F7-9612-4C6C1487C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BCEB5-DE22-4233-A9BB-82B52A7299A7}" type="datetimeFigureOut">
              <a:rPr lang="ko-KR" altLang="en-US" smtClean="0"/>
              <a:t>21-11:26(Fri)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36000-9FC4-4E83-A200-4181C0CDD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C43FF6-292E-494E-9F90-8CB37363A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B6C8-6CC4-4714-A32F-C2A088F7E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67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B60244-ADE9-48E4-B521-F9543C93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978AF7-A046-48EA-BB44-36609D35A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3F5A47-01B5-41BE-8988-29071BA26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BCEB5-DE22-4233-A9BB-82B52A7299A7}" type="datetimeFigureOut">
              <a:rPr lang="ko-KR" altLang="en-US" smtClean="0"/>
              <a:t>21-11:26(Fri)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C02868-35EA-4440-B422-6690CD356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FF3A87-9324-4DE0-843D-AA47FC12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B6C8-6CC4-4714-A32F-C2A088F7E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32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97FF6-C26E-49C3-A655-AE454EB3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C41A7B-6922-4633-BE65-8C7097EF0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1B8426-3313-46B7-80CC-A32A66A18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BCEB5-DE22-4233-A9BB-82B52A7299A7}" type="datetimeFigureOut">
              <a:rPr lang="ko-KR" altLang="en-US" smtClean="0"/>
              <a:t>21-11:26(Fri)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5C08A-816C-48EA-AF05-2018D506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CFE9E3-288A-41D1-B08F-5960A158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B6C8-6CC4-4714-A32F-C2A088F7E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57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A0EC9-218A-4E72-A9C5-67BA7BD4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16BDA-1EC1-43FE-B86A-3609EADCA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867E84-C770-473D-AC03-0D35CC6ED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29D1A0-C929-4C29-973B-9A0315814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BCEB5-DE22-4233-A9BB-82B52A7299A7}" type="datetimeFigureOut">
              <a:rPr lang="ko-KR" altLang="en-US" smtClean="0"/>
              <a:t>21-11:26(Fri)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C31CBD-6B5C-494D-AC38-6D597F2A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B428FF-66DC-41D3-A77E-3EF4544FE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B6C8-6CC4-4714-A32F-C2A088F7E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108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156C4-3361-44AA-8D62-23D30C7C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6C9843-0A6D-4862-AE26-C48FAE22A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C7A368-BF4D-4E04-8E95-7BEF43C18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997D2E-DE44-4840-9F5D-B0CE10713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64FB7C-7127-4E30-A87D-917BCE7E12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3ABEC6-F06F-45C4-AC1A-21818334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BCEB5-DE22-4233-A9BB-82B52A7299A7}" type="datetimeFigureOut">
              <a:rPr lang="ko-KR" altLang="en-US" smtClean="0"/>
              <a:t>21-11:26(Fri)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0D55CC-3399-4D3D-8FF3-8349174CB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A699FD-A168-4D4D-9BED-C2336D8C9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B6C8-6CC4-4714-A32F-C2A088F7E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282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FFFE8-E96E-410F-9118-F108C058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1EE4C5-5E85-4AD2-93AD-04ECF90E1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BCEB5-DE22-4233-A9BB-82B52A7299A7}" type="datetimeFigureOut">
              <a:rPr lang="ko-KR" altLang="en-US" smtClean="0"/>
              <a:t>21-11:26(Fri)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FC0BB3-36B5-461E-B003-71B60AFA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B44065-C73B-40B8-942C-254BC81C0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B6C8-6CC4-4714-A32F-C2A088F7E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911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829120-9F91-4038-B302-6BCBFBE1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BCEB5-DE22-4233-A9BB-82B52A7299A7}" type="datetimeFigureOut">
              <a:rPr lang="ko-KR" altLang="en-US" smtClean="0"/>
              <a:t>21-11:26(Fri)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4DDBF5-F8F3-4BD7-8BBC-5703F5BA4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CA44CE-EEF6-493E-B3E7-74880894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B6C8-6CC4-4714-A32F-C2A088F7E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75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56BFF6-16E3-44DE-8BF2-B701CAE8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334694-62C3-43ED-934C-E40EB5A11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F76309-DB10-49D5-BC1A-BE5927197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39976F-B9B2-48E0-8BAD-880708C5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BCEB5-DE22-4233-A9BB-82B52A7299A7}" type="datetimeFigureOut">
              <a:rPr lang="ko-KR" altLang="en-US" smtClean="0"/>
              <a:t>21-11:26(Fri)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20E782-8162-41D7-84B4-0DF5B30C2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4A4F75-4013-42BB-B365-B97043D8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B6C8-6CC4-4714-A32F-C2A088F7E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353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3744E-44FD-4B3A-BCB2-5E28EC32F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F57A661-C4A2-4450-A612-12DE6FCBC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A4084-FD04-44AB-B9FF-5F3138DF4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3AD53D-6FE4-401B-B344-6802B5D39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BCEB5-DE22-4233-A9BB-82B52A7299A7}" type="datetimeFigureOut">
              <a:rPr lang="ko-KR" altLang="en-US" smtClean="0"/>
              <a:t>21-11:26(Fri)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8899B2-5144-4583-B506-D2F88905E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FB7C73-9A13-490B-BD0A-A91ECFDC3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B6C8-6CC4-4714-A32F-C2A088F7E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159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3541C3-A3AC-4BEE-ADAA-38C82856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4BD86C-D18D-4CE6-96CC-B03BA931C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CB2828-C70C-46D1-9C18-E9955F0460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BCEB5-DE22-4233-A9BB-82B52A7299A7}" type="datetimeFigureOut">
              <a:rPr lang="ko-KR" altLang="en-US" smtClean="0"/>
              <a:t>21-11:26(Fri)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6EDB64-2A94-491A-AB56-F88B1DF9F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85D775-13C7-4F67-A790-D9E41F77C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9B6C8-6CC4-4714-A32F-C2A088F7ED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173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9F9AD7FA-87EF-486A-B816-5C43AF424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2276"/>
            <a:ext cx="9144000" cy="1281113"/>
          </a:xfrm>
        </p:spPr>
        <p:txBody>
          <a:bodyPr/>
          <a:lstStyle/>
          <a:p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Happy House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A56EF2-2C77-43A5-AB7F-FD820F6BFA26}"/>
              </a:ext>
            </a:extLst>
          </p:cNvPr>
          <p:cNvSpPr txBox="1"/>
          <p:nvPr/>
        </p:nvSpPr>
        <p:spPr>
          <a:xfrm>
            <a:off x="9209429" y="5274090"/>
            <a:ext cx="2640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부울경 </a:t>
            </a:r>
            <a:r>
              <a:rPr lang="en-US" altLang="ko-KR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4</a:t>
            </a:r>
            <a:r>
              <a:rPr lang="ko-KR" altLang="en-US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반 </a:t>
            </a:r>
            <a:r>
              <a:rPr lang="en-US" altLang="ko-KR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12</a:t>
            </a:r>
            <a:r>
              <a:rPr lang="ko-KR" altLang="en-US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조</a:t>
            </a:r>
            <a:endParaRPr lang="en-US" altLang="ko-KR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r"/>
            <a:r>
              <a:rPr lang="ko-KR" altLang="en-US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김재욱</a:t>
            </a:r>
            <a:endParaRPr lang="en-US" altLang="ko-KR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r"/>
            <a:r>
              <a:rPr lang="ko-KR" altLang="en-US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진은정</a:t>
            </a: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6907415-643C-495D-9F5C-D9133722D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75" y="2321718"/>
            <a:ext cx="9334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49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A6379-4EB9-4591-AC37-C3F356A0AAC4}"/>
              </a:ext>
            </a:extLst>
          </p:cNvPr>
          <p:cNvSpPr/>
          <p:nvPr/>
        </p:nvSpPr>
        <p:spPr>
          <a:xfrm>
            <a:off x="438150" y="342900"/>
            <a:ext cx="11363325" cy="6115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C3B68-D203-44C2-9D4F-3320CD11A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167461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B51FA3-7944-44A9-B4E9-03844D0B9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11AC53-79BD-43ED-9ABB-77455FF22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DD6F14E-B990-4D67-AC36-2E586C6C5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08BA4AA-0064-4414-903F-E59083135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C531265C-06D1-4959-9976-DA656D02B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1B4ACB66-12F5-4375-AF81-D4D5AD46A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1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B6B67EA4-1361-4DB4-BACF-5A9D74A32FDC}"/>
              </a:ext>
            </a:extLst>
          </p:cNvPr>
          <p:cNvSpPr txBox="1">
            <a:spLocks/>
          </p:cNvSpPr>
          <p:nvPr/>
        </p:nvSpPr>
        <p:spPr>
          <a:xfrm>
            <a:off x="878047" y="576715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4. 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 결과</a:t>
            </a:r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_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상세 기능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82A897-FA7C-4583-8AB0-813EFE9AB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10820400" y="5450779"/>
            <a:ext cx="933450" cy="9334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AED13E-AEB5-4775-A6D3-5CDE7DE8B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174" y="1625950"/>
            <a:ext cx="7661275" cy="4455669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9CE5614E-10D8-40F1-B4A0-CCEE1D900544}"/>
              </a:ext>
            </a:extLst>
          </p:cNvPr>
          <p:cNvSpPr txBox="1">
            <a:spLocks/>
          </p:cNvSpPr>
          <p:nvPr/>
        </p:nvSpPr>
        <p:spPr>
          <a:xfrm>
            <a:off x="4976544" y="5600887"/>
            <a:ext cx="4839938" cy="327894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지역별 아파트 검색 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지역에 맞는 아파트 목록과 세부사항 제공</a:t>
            </a:r>
          </a:p>
        </p:txBody>
      </p:sp>
    </p:spTree>
    <p:extLst>
      <p:ext uri="{BB962C8B-B14F-4D97-AF65-F5344CB8AC3E}">
        <p14:creationId xmlns:p14="http://schemas.microsoft.com/office/powerpoint/2010/main" val="412419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A6379-4EB9-4591-AC37-C3F356A0AAC4}"/>
              </a:ext>
            </a:extLst>
          </p:cNvPr>
          <p:cNvSpPr/>
          <p:nvPr/>
        </p:nvSpPr>
        <p:spPr>
          <a:xfrm>
            <a:off x="438150" y="342900"/>
            <a:ext cx="11363325" cy="6115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C3B68-D203-44C2-9D4F-3320CD11A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167461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B51FA3-7944-44A9-B4E9-03844D0B9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11AC53-79BD-43ED-9ABB-77455FF22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DD6F14E-B990-4D67-AC36-2E586C6C5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08BA4AA-0064-4414-903F-E59083135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C531265C-06D1-4959-9976-DA656D02B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1B4ACB66-12F5-4375-AF81-D4D5AD46A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1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B6B67EA4-1361-4DB4-BACF-5A9D74A32FDC}"/>
              </a:ext>
            </a:extLst>
          </p:cNvPr>
          <p:cNvSpPr txBox="1">
            <a:spLocks/>
          </p:cNvSpPr>
          <p:nvPr/>
        </p:nvSpPr>
        <p:spPr>
          <a:xfrm>
            <a:off x="878047" y="576715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4. 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 결과</a:t>
            </a:r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_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상세 기능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82A897-FA7C-4583-8AB0-813EFE9AB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10820400" y="5450779"/>
            <a:ext cx="933450" cy="9334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249A89-F354-4117-BAE6-3203333F7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174" y="1625950"/>
            <a:ext cx="7661275" cy="4455669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8C345269-05B3-4D12-9409-FE7FE5FA85E1}"/>
              </a:ext>
            </a:extLst>
          </p:cNvPr>
          <p:cNvSpPr txBox="1">
            <a:spLocks/>
          </p:cNvSpPr>
          <p:nvPr/>
        </p:nvSpPr>
        <p:spPr>
          <a:xfrm>
            <a:off x="5996757" y="5589610"/>
            <a:ext cx="3762103" cy="327894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공지 사항 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사이트 운영과 이슈에 관한 정보 제공</a:t>
            </a:r>
          </a:p>
        </p:txBody>
      </p:sp>
    </p:spTree>
    <p:extLst>
      <p:ext uri="{BB962C8B-B14F-4D97-AF65-F5344CB8AC3E}">
        <p14:creationId xmlns:p14="http://schemas.microsoft.com/office/powerpoint/2010/main" val="2249837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A6379-4EB9-4591-AC37-C3F356A0AAC4}"/>
              </a:ext>
            </a:extLst>
          </p:cNvPr>
          <p:cNvSpPr/>
          <p:nvPr/>
        </p:nvSpPr>
        <p:spPr>
          <a:xfrm>
            <a:off x="438150" y="342900"/>
            <a:ext cx="11363325" cy="6115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C3B68-D203-44C2-9D4F-3320CD11A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167461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B51FA3-7944-44A9-B4E9-03844D0B9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11AC53-79BD-43ED-9ABB-77455FF22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DD6F14E-B990-4D67-AC36-2E586C6C5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08BA4AA-0064-4414-903F-E59083135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C531265C-06D1-4959-9976-DA656D02B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1B4ACB66-12F5-4375-AF81-D4D5AD46A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1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B6B67EA4-1361-4DB4-BACF-5A9D74A32FDC}"/>
              </a:ext>
            </a:extLst>
          </p:cNvPr>
          <p:cNvSpPr txBox="1">
            <a:spLocks/>
          </p:cNvSpPr>
          <p:nvPr/>
        </p:nvSpPr>
        <p:spPr>
          <a:xfrm>
            <a:off x="878047" y="576715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4. 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 결과</a:t>
            </a:r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_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상세 기능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82A897-FA7C-4583-8AB0-813EFE9AB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10820400" y="5450779"/>
            <a:ext cx="933450" cy="9334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74E6CC-2CEC-4975-9584-BC0747342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174" y="1625950"/>
            <a:ext cx="7661275" cy="4455669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A756091B-A5CC-4631-B64D-37017F8D2FDC}"/>
              </a:ext>
            </a:extLst>
          </p:cNvPr>
          <p:cNvSpPr txBox="1">
            <a:spLocks/>
          </p:cNvSpPr>
          <p:nvPr/>
        </p:nvSpPr>
        <p:spPr>
          <a:xfrm>
            <a:off x="5947954" y="5589610"/>
            <a:ext cx="3875869" cy="327894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게시판 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사용자가 알려주고 싶은 다양한 정보 제공</a:t>
            </a:r>
          </a:p>
        </p:txBody>
      </p:sp>
    </p:spTree>
    <p:extLst>
      <p:ext uri="{BB962C8B-B14F-4D97-AF65-F5344CB8AC3E}">
        <p14:creationId xmlns:p14="http://schemas.microsoft.com/office/powerpoint/2010/main" val="3772423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A6379-4EB9-4591-AC37-C3F356A0AAC4}"/>
              </a:ext>
            </a:extLst>
          </p:cNvPr>
          <p:cNvSpPr/>
          <p:nvPr/>
        </p:nvSpPr>
        <p:spPr>
          <a:xfrm>
            <a:off x="438150" y="342900"/>
            <a:ext cx="11363325" cy="6115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C3B68-D203-44C2-9D4F-3320CD11A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167461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B51FA3-7944-44A9-B4E9-03844D0B9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11AC53-79BD-43ED-9ABB-77455FF22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DD6F14E-B990-4D67-AC36-2E586C6C5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08BA4AA-0064-4414-903F-E59083135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C531265C-06D1-4959-9976-DA656D02B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1B4ACB66-12F5-4375-AF81-D4D5AD46A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1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B6B67EA4-1361-4DB4-BACF-5A9D74A32FDC}"/>
              </a:ext>
            </a:extLst>
          </p:cNvPr>
          <p:cNvSpPr txBox="1">
            <a:spLocks/>
          </p:cNvSpPr>
          <p:nvPr/>
        </p:nvSpPr>
        <p:spPr>
          <a:xfrm>
            <a:off x="878047" y="576715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4. 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 결과</a:t>
            </a:r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_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상세 기능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82A897-FA7C-4583-8AB0-813EFE9AB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10820400" y="5450779"/>
            <a:ext cx="933450" cy="9334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3F3DB0-3B4F-4883-B267-DD3D9A6A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174" y="1625950"/>
            <a:ext cx="7661275" cy="4455669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56D3676A-3634-4D3E-8C34-8C43FC960B62}"/>
              </a:ext>
            </a:extLst>
          </p:cNvPr>
          <p:cNvSpPr txBox="1">
            <a:spLocks/>
          </p:cNvSpPr>
          <p:nvPr/>
        </p:nvSpPr>
        <p:spPr>
          <a:xfrm>
            <a:off x="5860869" y="5589610"/>
            <a:ext cx="3944983" cy="327894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마이페이지 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정보 확인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,</a:t>
            </a:r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수정 및 회원 탈퇴 기능 제공</a:t>
            </a:r>
          </a:p>
        </p:txBody>
      </p:sp>
    </p:spTree>
    <p:extLst>
      <p:ext uri="{BB962C8B-B14F-4D97-AF65-F5344CB8AC3E}">
        <p14:creationId xmlns:p14="http://schemas.microsoft.com/office/powerpoint/2010/main" val="1222856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A6379-4EB9-4591-AC37-C3F356A0AAC4}"/>
              </a:ext>
            </a:extLst>
          </p:cNvPr>
          <p:cNvSpPr/>
          <p:nvPr/>
        </p:nvSpPr>
        <p:spPr>
          <a:xfrm>
            <a:off x="438150" y="342900"/>
            <a:ext cx="11363325" cy="6115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C3B68-D203-44C2-9D4F-3320CD11A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167461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B51FA3-7944-44A9-B4E9-03844D0B9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11AC53-79BD-43ED-9ABB-77455FF22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DD6F14E-B990-4D67-AC36-2E586C6C5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08BA4AA-0064-4414-903F-E59083135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C531265C-06D1-4959-9976-DA656D02B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1B4ACB66-12F5-4375-AF81-D4D5AD46A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1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B6B67EA4-1361-4DB4-BACF-5A9D74A32FDC}"/>
              </a:ext>
            </a:extLst>
          </p:cNvPr>
          <p:cNvSpPr txBox="1">
            <a:spLocks/>
          </p:cNvSpPr>
          <p:nvPr/>
        </p:nvSpPr>
        <p:spPr>
          <a:xfrm>
            <a:off x="878047" y="576715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4. 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 결과</a:t>
            </a:r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_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상세 기능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82A897-FA7C-4583-8AB0-813EFE9AB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10820400" y="5450779"/>
            <a:ext cx="933450" cy="9334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E73E0EF-250F-4202-9C90-B599994D6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174" y="1625950"/>
            <a:ext cx="7661274" cy="4455668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FC3006B5-3471-4608-AD28-C71118DEDC24}"/>
              </a:ext>
            </a:extLst>
          </p:cNvPr>
          <p:cNvSpPr txBox="1">
            <a:spLocks/>
          </p:cNvSpPr>
          <p:nvPr/>
        </p:nvSpPr>
        <p:spPr>
          <a:xfrm>
            <a:off x="7088777" y="5589610"/>
            <a:ext cx="2699657" cy="327894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Qna</a:t>
            </a:r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사용자의 </a:t>
            </a:r>
            <a:r>
              <a:rPr lang="en-US" altLang="ko-KR" sz="16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Qna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수렴 및 대응</a:t>
            </a:r>
          </a:p>
        </p:txBody>
      </p:sp>
    </p:spTree>
    <p:extLst>
      <p:ext uri="{BB962C8B-B14F-4D97-AF65-F5344CB8AC3E}">
        <p14:creationId xmlns:p14="http://schemas.microsoft.com/office/powerpoint/2010/main" val="3527134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4C5CDC-8E1C-4BC0-A9A1-07BC0C50090E}"/>
              </a:ext>
            </a:extLst>
          </p:cNvPr>
          <p:cNvSpPr/>
          <p:nvPr/>
        </p:nvSpPr>
        <p:spPr>
          <a:xfrm>
            <a:off x="438150" y="342900"/>
            <a:ext cx="11363325" cy="6115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3453E8-3A57-4799-9BE0-709943441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167461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84F4628-E4B1-4921-BE33-22A00105A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E1F7934-999E-4900-B8AA-93A95D8F2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72D6222-6454-43FA-B490-17C073F26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E11E408B-0007-4D04-93DE-BB0014F4D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393D390D-2E72-462A-AC1D-D82673F90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512121EF-075A-4802-A3AC-28CC86BEF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1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12582D4-D9E7-415D-B787-A6B59427A6E9}"/>
              </a:ext>
            </a:extLst>
          </p:cNvPr>
          <p:cNvSpPr txBox="1">
            <a:spLocks/>
          </p:cNvSpPr>
          <p:nvPr/>
        </p:nvSpPr>
        <p:spPr>
          <a:xfrm>
            <a:off x="1504440" y="2236821"/>
            <a:ext cx="9603275" cy="1907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1.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비수도권의 경우 아파트들을 지역별로 검색 가능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l"/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2.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거래 내역들을 보면서 평균 거래가격 및 시세 예측 가능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l"/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3.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다양한 정보 게시를 통해 거래에 대한 지식 습득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FA42CA1-895B-4B4F-93D9-3772A507BEA0}"/>
              </a:ext>
            </a:extLst>
          </p:cNvPr>
          <p:cNvSpPr txBox="1">
            <a:spLocks/>
          </p:cNvSpPr>
          <p:nvPr/>
        </p:nvSpPr>
        <p:spPr>
          <a:xfrm>
            <a:off x="878047" y="576715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5. 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기대효과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9CB2E5-CB31-458E-AD2C-3F576ACD03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10820400" y="5450779"/>
            <a:ext cx="9334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11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5B1D79-1590-4A30-8DB0-84F9F9793B3C}"/>
              </a:ext>
            </a:extLst>
          </p:cNvPr>
          <p:cNvSpPr/>
          <p:nvPr/>
        </p:nvSpPr>
        <p:spPr>
          <a:xfrm>
            <a:off x="438150" y="342900"/>
            <a:ext cx="11363325" cy="6115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D05483-6A63-48B9-8AF1-4FDA3489C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167461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5DB7931-EF58-4671-96C8-3B1844E08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6F924E0-5A44-40F7-BADE-814BEDA61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DFBDE3C4-96E9-43F9-BD50-1563BED1D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898BB817-77EB-4B9A-8979-6253AC0E0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67E16BE1-1455-4C2C-9441-971AD57A5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38913B3A-D646-4E17-AA98-57AF105B2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1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4A66990-891D-40B3-B908-266A5F18A9B4}"/>
              </a:ext>
            </a:extLst>
          </p:cNvPr>
          <p:cNvSpPr txBox="1">
            <a:spLocks/>
          </p:cNvSpPr>
          <p:nvPr/>
        </p:nvSpPr>
        <p:spPr>
          <a:xfrm>
            <a:off x="1385906" y="1798791"/>
            <a:ext cx="9603275" cy="1686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김재욱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처음 배우는 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Vue</a:t>
            </a:r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와 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Spring</a:t>
            </a:r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을 사용해 프로젝트를 </a:t>
            </a:r>
            <a:r>
              <a:rPr lang="ko-KR" altLang="en-US" sz="16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진행하다보니</a:t>
            </a:r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많은 어려움이 있을 것이라고 생각했는데 </a:t>
            </a:r>
            <a:r>
              <a:rPr lang="ko-KR" altLang="en-US" sz="16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은정님과의</a:t>
            </a:r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합이 잘 맞아 프로젝트를 잘 마무리 할 수 있었습니다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 </a:t>
            </a:r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부족한 실력이었지만 서로 소통을 잘 해가며 좋은 프로젝트를 할 수 있었습니다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 </a:t>
            </a:r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감사합니다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</a:p>
          <a:p>
            <a:pPr algn="l">
              <a:lnSpc>
                <a:spcPct val="150000"/>
              </a:lnSpc>
            </a:pPr>
            <a:endParaRPr lang="ko-KR" altLang="en-US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CB74140-A985-4CED-AA65-EDD7BC63D506}"/>
              </a:ext>
            </a:extLst>
          </p:cNvPr>
          <p:cNvSpPr txBox="1">
            <a:spLocks/>
          </p:cNvSpPr>
          <p:nvPr/>
        </p:nvSpPr>
        <p:spPr>
          <a:xfrm>
            <a:off x="1385906" y="3830225"/>
            <a:ext cx="9603275" cy="1907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진은정</a:t>
            </a:r>
            <a:endParaRPr lang="en-US" altLang="ko-KR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처음 해보는 웹프로젝트라 걱정이 많았는데 많은 도움을 주셔서 모르는 부분을 질문하고 방법을 찾아가면서 같이 프로젝트를 완성할 수 있었습니다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 </a:t>
            </a:r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즐거운 분위기로 프로젝트를 만들 수 있어서 좋았습니다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 </a:t>
            </a:r>
            <a:endParaRPr lang="ko-KR" altLang="en-US" sz="1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8315209-3128-4B8C-A51F-6708569C25AD}"/>
              </a:ext>
            </a:extLst>
          </p:cNvPr>
          <p:cNvSpPr txBox="1">
            <a:spLocks/>
          </p:cNvSpPr>
          <p:nvPr/>
        </p:nvSpPr>
        <p:spPr>
          <a:xfrm>
            <a:off x="878047" y="576715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6. 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후기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2BD085-AA1C-431D-B90C-AD08DDE3F8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10820400" y="5450779"/>
            <a:ext cx="9334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24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CE93D-2F7F-4341-A264-8AE14D2F029A}"/>
              </a:ext>
            </a:extLst>
          </p:cNvPr>
          <p:cNvSpPr txBox="1">
            <a:spLocks/>
          </p:cNvSpPr>
          <p:nvPr/>
        </p:nvSpPr>
        <p:spPr>
          <a:xfrm>
            <a:off x="1591399" y="2403830"/>
            <a:ext cx="8643154" cy="1887950"/>
          </a:xfrm>
          <a:prstGeom prst="rect">
            <a:avLst/>
          </a:prstGeom>
          <a:effectLst>
            <a:outerShdw blurRad="50800" dir="5400000" sx="43000" sy="43000" algn="ctr" rotWithShape="0">
              <a:schemeClr val="bg1">
                <a:lumMod val="85000"/>
                <a:alpha val="43000"/>
              </a:scheme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9600" dirty="0">
                <a:effectLst>
                  <a:outerShdw blurRad="38100" dist="76200" dir="5400000" algn="ctr" rotWithShape="0">
                    <a:srgbClr val="000000">
                      <a:alpha val="92000"/>
                    </a:srgbClr>
                  </a:outerShdw>
                </a:effectLst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Q&amp;A</a:t>
            </a:r>
            <a:endParaRPr lang="ko-KR" altLang="en-US" sz="9600" dirty="0">
              <a:effectLst>
                <a:outerShdw blurRad="38100" dist="76200" dir="5400000" algn="ctr" rotWithShape="0">
                  <a:srgbClr val="000000">
                    <a:alpha val="92000"/>
                  </a:srgbClr>
                </a:outerShdw>
              </a:effectLst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311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CE93D-2F7F-4341-A264-8AE14D2F029A}"/>
              </a:ext>
            </a:extLst>
          </p:cNvPr>
          <p:cNvSpPr txBox="1">
            <a:spLocks/>
          </p:cNvSpPr>
          <p:nvPr/>
        </p:nvSpPr>
        <p:spPr>
          <a:xfrm>
            <a:off x="1591399" y="2403830"/>
            <a:ext cx="8643154" cy="1887950"/>
          </a:xfrm>
          <a:prstGeom prst="rect">
            <a:avLst/>
          </a:prstGeom>
          <a:effectLst>
            <a:outerShdw blurRad="50800" dir="5400000" sx="43000" sy="43000" algn="ctr" rotWithShape="0">
              <a:schemeClr val="bg1">
                <a:lumMod val="85000"/>
                <a:alpha val="43000"/>
              </a:scheme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9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감사합니다</a:t>
            </a:r>
            <a:r>
              <a:rPr lang="en-US" altLang="ko-KR" sz="9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.</a:t>
            </a:r>
            <a:endParaRPr lang="ko-KR" altLang="en-US" sz="96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086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B9C0FEE-29B1-439D-A9B5-7232DFBF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>
                        <a14:foregroundMark x1="54063" y1="38074" x2="54063" y2="38074"/>
                        <a14:foregroundMark x1="54531" y1="37527" x2="54531" y2="37527"/>
                        <a14:foregroundMark x1="58438" y1="50328" x2="46615" y2="27790"/>
                      </a14:backgroundRemoval>
                    </a14:imgEffect>
                  </a14:imgLayer>
                </a14:imgProps>
              </a:ext>
            </a:extLst>
          </a:blip>
          <a:srcRect l="21794" r="24488"/>
          <a:stretch/>
        </p:blipFill>
        <p:spPr>
          <a:xfrm>
            <a:off x="905832" y="1335881"/>
            <a:ext cx="4723922" cy="4186237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B02235E6-BAF8-4B26-8E19-263E5AEB11B2}"/>
              </a:ext>
            </a:extLst>
          </p:cNvPr>
          <p:cNvSpPr txBox="1">
            <a:spLocks/>
          </p:cNvSpPr>
          <p:nvPr/>
        </p:nvSpPr>
        <p:spPr>
          <a:xfrm>
            <a:off x="2190647" y="2766217"/>
            <a:ext cx="15335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목차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655A833-60D8-4A04-B5FB-33178EC5432A}"/>
              </a:ext>
            </a:extLst>
          </p:cNvPr>
          <p:cNvSpPr txBox="1">
            <a:spLocks/>
          </p:cNvSpPr>
          <p:nvPr/>
        </p:nvSpPr>
        <p:spPr>
          <a:xfrm>
            <a:off x="6562248" y="1916111"/>
            <a:ext cx="46196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1. </a:t>
            </a:r>
            <a:r>
              <a:rPr lang="ko-KR" altLang="en-US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기획 배경 및 목표</a:t>
            </a:r>
            <a:endParaRPr lang="en-US" altLang="ko-KR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l"/>
            <a:r>
              <a:rPr lang="en-US" altLang="ko-KR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2. </a:t>
            </a:r>
            <a:r>
              <a:rPr lang="ko-KR" altLang="en-US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추진 일정</a:t>
            </a:r>
            <a:endParaRPr lang="en-US" altLang="ko-KR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l"/>
            <a:r>
              <a:rPr lang="en-US" altLang="ko-KR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3.</a:t>
            </a:r>
            <a:r>
              <a:rPr lang="ko-KR" altLang="en-US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시장 분석</a:t>
            </a:r>
            <a:endParaRPr lang="en-US" altLang="ko-KR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l"/>
            <a:r>
              <a:rPr lang="en-US" altLang="ko-KR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4. </a:t>
            </a:r>
            <a:r>
              <a:rPr lang="ko-KR" altLang="en-US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 결과</a:t>
            </a:r>
            <a:endParaRPr lang="en-US" altLang="ko-KR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l"/>
            <a:r>
              <a:rPr lang="en-US" altLang="ko-KR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5. </a:t>
            </a:r>
            <a:r>
              <a:rPr lang="ko-KR" altLang="en-US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기대 효과</a:t>
            </a:r>
            <a:endParaRPr lang="en-US" altLang="ko-KR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l"/>
            <a:r>
              <a:rPr lang="en-US" altLang="ko-KR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6. </a:t>
            </a:r>
            <a:r>
              <a:rPr lang="ko-KR" altLang="en-US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 후기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856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C71657-6B70-4D80-8AED-DC43188DD9E6}"/>
              </a:ext>
            </a:extLst>
          </p:cNvPr>
          <p:cNvSpPr/>
          <p:nvPr/>
        </p:nvSpPr>
        <p:spPr>
          <a:xfrm>
            <a:off x="438150" y="342900"/>
            <a:ext cx="11363325" cy="6115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F09E086-0D9A-4E38-B4FF-C6BDA0679899}"/>
              </a:ext>
            </a:extLst>
          </p:cNvPr>
          <p:cNvSpPr txBox="1">
            <a:spLocks/>
          </p:cNvSpPr>
          <p:nvPr/>
        </p:nvSpPr>
        <p:spPr>
          <a:xfrm>
            <a:off x="878047" y="576715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1. 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기획 배경 및 목표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B6F7037-91C4-4420-BC27-C5F18231051A}"/>
              </a:ext>
            </a:extLst>
          </p:cNvPr>
          <p:cNvSpPr txBox="1">
            <a:spLocks/>
          </p:cNvSpPr>
          <p:nvPr/>
        </p:nvSpPr>
        <p:spPr>
          <a:xfrm>
            <a:off x="1318174" y="2262221"/>
            <a:ext cx="9603275" cy="1907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주변 아파트들의 위치를 지도에서 찾기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선택한 아파트의 거래 내역을 한번에 확인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지역마다 구성되어 있는 아파트들의 정보를 얻기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D180A0-6A36-40A4-848C-EA63E2B45B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10820400" y="5450779"/>
            <a:ext cx="9334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11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A3B0B82-2021-4E2F-90CC-0E95090F6417}"/>
              </a:ext>
            </a:extLst>
          </p:cNvPr>
          <p:cNvSpPr/>
          <p:nvPr/>
        </p:nvSpPr>
        <p:spPr>
          <a:xfrm>
            <a:off x="438150" y="342900"/>
            <a:ext cx="11363325" cy="6115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24540D-05A8-4342-8114-849367008DDB}"/>
              </a:ext>
            </a:extLst>
          </p:cNvPr>
          <p:cNvGrpSpPr/>
          <p:nvPr/>
        </p:nvGrpSpPr>
        <p:grpSpPr>
          <a:xfrm>
            <a:off x="1083723" y="2257793"/>
            <a:ext cx="5204746" cy="2556542"/>
            <a:chOff x="7890395" y="2567460"/>
            <a:chExt cx="4006095" cy="181293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8DD570E-024D-47A8-BB3E-0F84EB0C2A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3282"/>
            <a:stretch/>
          </p:blipFill>
          <p:spPr>
            <a:xfrm>
              <a:off x="7890395" y="2570389"/>
              <a:ext cx="1603801" cy="181000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8F1160A-34DB-4C99-A8D2-94930E042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958"/>
            <a:stretch/>
          </p:blipFill>
          <p:spPr>
            <a:xfrm>
              <a:off x="9494196" y="2567460"/>
              <a:ext cx="2402294" cy="1810003"/>
            </a:xfrm>
            <a:prstGeom prst="rect">
              <a:avLst/>
            </a:prstGeom>
          </p:spPr>
        </p:pic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570D4CAD-4A14-48A5-895B-BE65ACAB800A}"/>
              </a:ext>
            </a:extLst>
          </p:cNvPr>
          <p:cNvSpPr txBox="1">
            <a:spLocks/>
          </p:cNvSpPr>
          <p:nvPr/>
        </p:nvSpPr>
        <p:spPr>
          <a:xfrm>
            <a:off x="878047" y="576715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2. 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추진 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331E3B-C994-45E5-8217-77224C9674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10820400" y="5450779"/>
            <a:ext cx="933450" cy="933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595EA1-8F67-48CF-B5E2-45DC2FC0E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009" y="1401506"/>
            <a:ext cx="4295268" cy="426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81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B2E3625-EFA9-46EC-A136-330591A8548D}"/>
              </a:ext>
            </a:extLst>
          </p:cNvPr>
          <p:cNvSpPr/>
          <p:nvPr/>
        </p:nvSpPr>
        <p:spPr>
          <a:xfrm>
            <a:off x="438150" y="342900"/>
            <a:ext cx="11363325" cy="6115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61E6D0A-4AD4-458A-B72E-3AADFE269578}"/>
              </a:ext>
            </a:extLst>
          </p:cNvPr>
          <p:cNvSpPr txBox="1">
            <a:spLocks/>
          </p:cNvSpPr>
          <p:nvPr/>
        </p:nvSpPr>
        <p:spPr>
          <a:xfrm>
            <a:off x="878047" y="576715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2. 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역할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DBD623F-3897-48BE-A097-0840FFF868B8}"/>
              </a:ext>
            </a:extLst>
          </p:cNvPr>
          <p:cNvGrpSpPr/>
          <p:nvPr/>
        </p:nvGrpSpPr>
        <p:grpSpPr>
          <a:xfrm>
            <a:off x="1538227" y="2362425"/>
            <a:ext cx="4141457" cy="2029455"/>
            <a:chOff x="2415396" y="1522432"/>
            <a:chExt cx="4141457" cy="2029455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878759C-FF06-40E1-A64D-8628DE9084F7}"/>
                </a:ext>
              </a:extLst>
            </p:cNvPr>
            <p:cNvSpPr/>
            <p:nvPr/>
          </p:nvSpPr>
          <p:spPr>
            <a:xfrm>
              <a:off x="2415396" y="1522432"/>
              <a:ext cx="4141457" cy="202945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8BF42BE-DE8E-4767-9036-EE27CB12B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5707" y="1930168"/>
              <a:ext cx="1284458" cy="128445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70D1F9-08A4-4298-98A4-FBABA878B73B}"/>
                </a:ext>
              </a:extLst>
            </p:cNvPr>
            <p:cNvSpPr txBox="1"/>
            <p:nvPr/>
          </p:nvSpPr>
          <p:spPr>
            <a:xfrm>
              <a:off x="3949894" y="1935028"/>
              <a:ext cx="12844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/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김재욱</a:t>
              </a:r>
              <a:r>
                <a:rPr lang="en-US" altLang="ko-KR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(</a:t>
              </a: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조장</a:t>
              </a:r>
              <a:r>
                <a:rPr lang="en-US" altLang="ko-KR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)</a:t>
              </a:r>
              <a:endPara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01186C-3462-44A7-A225-05214C5A2D91}"/>
                </a:ext>
              </a:extLst>
            </p:cNvPr>
            <p:cNvSpPr txBox="1"/>
            <p:nvPr/>
          </p:nvSpPr>
          <p:spPr>
            <a:xfrm>
              <a:off x="4083244" y="2275297"/>
              <a:ext cx="162223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latinLnBrk="1">
                <a:buFont typeface="Arial" panose="020B0604020202020204" pitchFamily="34" charset="0"/>
                <a:buNone/>
              </a:pPr>
              <a:r>
                <a:rPr lang="en-US" altLang="ko-KR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- </a:t>
              </a: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맵</a:t>
              </a:r>
              <a:r>
                <a:rPr lang="en-US" altLang="ko-KR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, </a:t>
              </a: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유저 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0" indent="0" latinLnBrk="1">
                <a:buFont typeface="Arial" panose="020B0604020202020204" pitchFamily="34" charset="0"/>
                <a:buNone/>
              </a:pPr>
              <a:r>
                <a:rPr lang="en-US" altLang="ko-KR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- </a:t>
              </a: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스프링 구성 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0" indent="0" latinLnBrk="1">
                <a:buFont typeface="Arial" panose="020B0604020202020204" pitchFamily="34" charset="0"/>
                <a:buNone/>
              </a:pPr>
              <a:r>
                <a:rPr lang="en-US" altLang="ko-KR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- </a:t>
              </a: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설계서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2AEB16B-1AE3-44B5-B6B0-71D7EE757051}"/>
              </a:ext>
            </a:extLst>
          </p:cNvPr>
          <p:cNvGrpSpPr/>
          <p:nvPr/>
        </p:nvGrpSpPr>
        <p:grpSpPr>
          <a:xfrm>
            <a:off x="6091237" y="2362426"/>
            <a:ext cx="4118454" cy="2029455"/>
            <a:chOff x="2438401" y="3852818"/>
            <a:chExt cx="4118454" cy="202945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3DCF259-E106-46F3-8246-62FB6B3AE957}"/>
                </a:ext>
              </a:extLst>
            </p:cNvPr>
            <p:cNvSpPr/>
            <p:nvPr/>
          </p:nvSpPr>
          <p:spPr>
            <a:xfrm>
              <a:off x="2438401" y="3852818"/>
              <a:ext cx="4118454" cy="202945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B57F7EB-15F1-4401-AFF8-6F8DA5E4B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5707" y="4260554"/>
              <a:ext cx="1284458" cy="128445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B58C87-44EF-4520-BAF6-1FDC4FC98AA8}"/>
                </a:ext>
              </a:extLst>
            </p:cNvPr>
            <p:cNvSpPr txBox="1"/>
            <p:nvPr/>
          </p:nvSpPr>
          <p:spPr>
            <a:xfrm>
              <a:off x="4007674" y="4260554"/>
              <a:ext cx="728932" cy="3658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진은정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09096F-0BD9-48F6-AB1B-94C518D6EF6A}"/>
                </a:ext>
              </a:extLst>
            </p:cNvPr>
            <p:cNvSpPr txBox="1"/>
            <p:nvPr/>
          </p:nvSpPr>
          <p:spPr>
            <a:xfrm>
              <a:off x="4083244" y="4621682"/>
              <a:ext cx="247361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latinLnBrk="1">
                <a:buFont typeface="Arial" panose="020B0604020202020204" pitchFamily="34" charset="0"/>
                <a:buNone/>
              </a:pPr>
              <a:r>
                <a:rPr lang="en-US" altLang="ko-KR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- </a:t>
              </a: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공지사항</a:t>
              </a:r>
              <a:r>
                <a:rPr lang="en-US" altLang="ko-KR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, </a:t>
              </a: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게시판</a:t>
              </a:r>
              <a:r>
                <a:rPr lang="en-US" altLang="ko-KR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, </a:t>
              </a:r>
              <a:r>
                <a:rPr lang="en-US" altLang="ko-KR" dirty="0" err="1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Qna</a:t>
              </a:r>
              <a:r>
                <a:rPr lang="en-US" altLang="ko-KR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 </a:t>
              </a:r>
            </a:p>
            <a:p>
              <a:pPr marL="0" indent="0" latinLnBrk="1">
                <a:buFont typeface="Arial" panose="020B0604020202020204" pitchFamily="34" charset="0"/>
                <a:buNone/>
              </a:pPr>
              <a:r>
                <a:rPr lang="en-US" altLang="ko-KR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- UI </a:t>
              </a: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구성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  <a:p>
              <a:pPr marL="0" indent="0" latinLnBrk="1">
                <a:buFont typeface="Arial" panose="020B0604020202020204" pitchFamily="34" charset="0"/>
                <a:buNone/>
              </a:pPr>
              <a:r>
                <a:rPr lang="en-US" altLang="ko-KR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- </a:t>
              </a:r>
              <a:r>
                <a:rPr lang="ko-KR" altLang="en-US" dirty="0">
                  <a:latin typeface="강원교육모두 Bold" panose="02020603020101020101" pitchFamily="18" charset="-127"/>
                  <a:ea typeface="강원교육모두 Bold" panose="02020603020101020101" pitchFamily="18" charset="-127"/>
                </a:rPr>
                <a:t>설계서</a:t>
              </a:r>
              <a:endPara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995CC95-A041-4294-B869-7F8D919B844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10820400" y="5450779"/>
            <a:ext cx="9334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90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85ED73-228C-4C8F-8A5F-1B263EF150C7}"/>
              </a:ext>
            </a:extLst>
          </p:cNvPr>
          <p:cNvSpPr/>
          <p:nvPr/>
        </p:nvSpPr>
        <p:spPr>
          <a:xfrm>
            <a:off x="438150" y="342900"/>
            <a:ext cx="11363325" cy="6115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E8ABBAA-9EB9-49FF-B411-43FFA9071B54}"/>
              </a:ext>
            </a:extLst>
          </p:cNvPr>
          <p:cNvSpPr txBox="1">
            <a:spLocks/>
          </p:cNvSpPr>
          <p:nvPr/>
        </p:nvSpPr>
        <p:spPr>
          <a:xfrm>
            <a:off x="878047" y="576715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3. 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시장 분석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39D90AB-FE5D-430F-8231-D5EC81383BA9}"/>
              </a:ext>
            </a:extLst>
          </p:cNvPr>
          <p:cNvSpPr txBox="1">
            <a:spLocks/>
          </p:cNvSpPr>
          <p:nvPr/>
        </p:nvSpPr>
        <p:spPr>
          <a:xfrm>
            <a:off x="1376364" y="1859765"/>
            <a:ext cx="4650364" cy="1907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호갱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</a:t>
            </a:r>
            <a:r>
              <a:rPr lang="ko-KR" altLang="en-US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노노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l"/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간편한 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UI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구성</a:t>
            </a:r>
            <a:endParaRPr lang="en-US" altLang="ko-KR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algn="l">
              <a:buFontTx/>
              <a:buChar char="-"/>
            </a:pP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원하는 정보 한눈에 제공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EF16DC8-1AA1-481A-8A82-845D19B14C44}"/>
              </a:ext>
            </a:extLst>
          </p:cNvPr>
          <p:cNvSpPr txBox="1">
            <a:spLocks/>
          </p:cNvSpPr>
          <p:nvPr/>
        </p:nvSpPr>
        <p:spPr>
          <a:xfrm>
            <a:off x="1376364" y="3735240"/>
            <a:ext cx="4650364" cy="1907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다방</a:t>
            </a:r>
            <a:endParaRPr lang="en-US" altLang="ko-KR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2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지역별 정보 한눈에 제공</a:t>
            </a:r>
            <a:endParaRPr lang="en-US" altLang="ko-KR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>
              <a:buFontTx/>
              <a:buChar char="-"/>
            </a:pPr>
            <a:r>
              <a:rPr lang="ko-KR" altLang="en-US" sz="2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카테고리별 매물 확인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75A6AC8-D2E4-437B-846E-276D0342C610}"/>
              </a:ext>
            </a:extLst>
          </p:cNvPr>
          <p:cNvSpPr txBox="1">
            <a:spLocks/>
          </p:cNvSpPr>
          <p:nvPr/>
        </p:nvSpPr>
        <p:spPr>
          <a:xfrm>
            <a:off x="7084609" y="3014803"/>
            <a:ext cx="3929754" cy="1137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한눈에 보기 쉬운 </a:t>
            </a:r>
            <a:r>
              <a:rPr lang="en-US" altLang="ko-KR" sz="2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UI </a:t>
            </a:r>
            <a:r>
              <a:rPr lang="ko-KR" altLang="en-US" sz="2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구성</a:t>
            </a:r>
            <a:endParaRPr lang="en-US" altLang="ko-KR" sz="24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정보를 </a:t>
            </a:r>
            <a:r>
              <a:rPr lang="ko-KR" altLang="en-US" sz="24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간편하게 제공</a:t>
            </a:r>
          </a:p>
        </p:txBody>
      </p:sp>
      <p:pic>
        <p:nvPicPr>
          <p:cNvPr id="7" name="그래픽 6" descr="줄 화살표: 일자형 단색으로 채워진">
            <a:extLst>
              <a:ext uri="{FF2B5EF4-FFF2-40B4-BE49-F238E27FC236}">
                <a16:creationId xmlns:a16="http://schemas.microsoft.com/office/drawing/2014/main" id="{763AFF8F-59E1-4E30-8A6F-45F52FD87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449381" y="2971800"/>
            <a:ext cx="914400" cy="914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B5B1CF-93A6-4B3E-8A52-4B9C3804D7C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10820400" y="5450779"/>
            <a:ext cx="9334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0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E052BE-A102-4126-9370-F355C2776D0D}"/>
              </a:ext>
            </a:extLst>
          </p:cNvPr>
          <p:cNvSpPr/>
          <p:nvPr/>
        </p:nvSpPr>
        <p:spPr>
          <a:xfrm>
            <a:off x="438150" y="342900"/>
            <a:ext cx="11363325" cy="6115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792E95-8080-40EF-AA52-AA300A400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167461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D8A6C4C-70B7-48C7-8CA9-63EF65FA4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4C1EBCB-35FD-43FD-A03D-9B33185B2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5DAC288-AB6E-47AE-9BA6-569F9877B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04BAE489-E3BB-4BA0-BBE8-F3FA36DA3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0D2B64DF-3F79-45B2-AFD2-218E41E9B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BEC51204-5461-45B4-8B09-7240CEB05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1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BA2510-8755-41A7-8413-C82D905E9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00" t="68475" r="11395" b="15739"/>
          <a:stretch/>
        </p:blipFill>
        <p:spPr>
          <a:xfrm>
            <a:off x="8617446" y="3104629"/>
            <a:ext cx="1746148" cy="5910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42421E-1499-469C-9CF5-F578655E1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5" t="21994" r="56179" b="51815"/>
          <a:stretch/>
        </p:blipFill>
        <p:spPr>
          <a:xfrm>
            <a:off x="1089529" y="2932375"/>
            <a:ext cx="2631198" cy="9805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F4271A-2E19-418E-AF6D-956BC96FA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61" t="44384" r="62107" b="11092"/>
          <a:stretch/>
        </p:blipFill>
        <p:spPr>
          <a:xfrm>
            <a:off x="3820773" y="1891863"/>
            <a:ext cx="1612670" cy="1666875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8DB84CB0-8C5A-42AE-9A36-1FF05108D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288" y="2275954"/>
            <a:ext cx="263842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E9430ECE-1A70-43A1-8D3D-A87210B023E2}"/>
              </a:ext>
            </a:extLst>
          </p:cNvPr>
          <p:cNvSpPr txBox="1">
            <a:spLocks/>
          </p:cNvSpPr>
          <p:nvPr/>
        </p:nvSpPr>
        <p:spPr>
          <a:xfrm>
            <a:off x="878047" y="576715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4. 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 결과</a:t>
            </a:r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_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환경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A10CC6D-3DB6-4150-8CC1-C6D28EDA1F7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10820400" y="5450779"/>
            <a:ext cx="933450" cy="933450"/>
          </a:xfrm>
          <a:prstGeom prst="rect">
            <a:avLst/>
          </a:prstGeom>
        </p:spPr>
      </p:pic>
      <p:pic>
        <p:nvPicPr>
          <p:cNvPr id="17" name="Picture 6" descr="MySQL 내부 구조">
            <a:extLst>
              <a:ext uri="{FF2B5EF4-FFF2-40B4-BE49-F238E27FC236}">
                <a16:creationId xmlns:a16="http://schemas.microsoft.com/office/drawing/2014/main" id="{350B8734-B98D-462F-934B-9EA601B8C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940" y="3803805"/>
            <a:ext cx="2044119" cy="85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892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85164E-0D1E-42DB-9B25-0D8650C71C5C}"/>
              </a:ext>
            </a:extLst>
          </p:cNvPr>
          <p:cNvSpPr/>
          <p:nvPr/>
        </p:nvSpPr>
        <p:spPr>
          <a:xfrm>
            <a:off x="438150" y="342900"/>
            <a:ext cx="11363325" cy="6115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216F8F8-E5B0-410D-99CD-D5C9FCE6E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A4D563A-4DAD-40AB-A271-6956DBFCA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F4271F59-7996-490A-846F-B5FEC451A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F77FB81E-FF99-400E-BCD5-FBA91AD42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C183B185-4F81-4F32-8825-2BCB6EFDD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248D96A4-CF10-4593-BE98-BB1DB3B9B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8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E5F87AD-B758-4A20-B22A-1113F779506B}"/>
              </a:ext>
            </a:extLst>
          </p:cNvPr>
          <p:cNvSpPr txBox="1">
            <a:spLocks/>
          </p:cNvSpPr>
          <p:nvPr/>
        </p:nvSpPr>
        <p:spPr>
          <a:xfrm>
            <a:off x="2607676" y="4178979"/>
            <a:ext cx="6976648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게시판            공지사항           </a:t>
            </a:r>
            <a:r>
              <a:rPr lang="en-US" altLang="ko-KR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Qna</a:t>
            </a:r>
            <a:r>
              <a:rPr lang="en-US" altLang="ko-KR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                     </a:t>
            </a:r>
            <a:r>
              <a:rPr lang="ko-KR" altLang="en-US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지도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BA3C0B-28B6-490F-8BDD-6A2317F2BB24}"/>
              </a:ext>
            </a:extLst>
          </p:cNvPr>
          <p:cNvGrpSpPr/>
          <p:nvPr/>
        </p:nvGrpSpPr>
        <p:grpSpPr>
          <a:xfrm>
            <a:off x="2743085" y="2793322"/>
            <a:ext cx="6705830" cy="1271357"/>
            <a:chOff x="2743085" y="2541574"/>
            <a:chExt cx="6705830" cy="1271357"/>
          </a:xfrm>
        </p:grpSpPr>
        <p:pic>
          <p:nvPicPr>
            <p:cNvPr id="12" name="그림 11" descr="텍스트, 클립아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FFDB16BD-5B08-4AB3-AD09-C2C28F0EB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8451" y="2565651"/>
              <a:ext cx="1247280" cy="124728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E92E925-C52A-4D0C-8621-B92AB5CD2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1635" y="2541574"/>
              <a:ext cx="1247280" cy="124728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07E4629-A429-4432-BEA1-4D17ABD97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0768" y="2557642"/>
              <a:ext cx="1151780" cy="115178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B114800-FF53-4F57-8607-8ADDCFA74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3085" y="2557642"/>
              <a:ext cx="1151780" cy="1151780"/>
            </a:xfrm>
            <a:prstGeom prst="rect">
              <a:avLst/>
            </a:prstGeom>
          </p:spPr>
        </p:pic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E00CD36B-5494-4C41-8FE7-AFAB5BA8D61D}"/>
              </a:ext>
            </a:extLst>
          </p:cNvPr>
          <p:cNvSpPr txBox="1">
            <a:spLocks/>
          </p:cNvSpPr>
          <p:nvPr/>
        </p:nvSpPr>
        <p:spPr>
          <a:xfrm>
            <a:off x="878047" y="576715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4. 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 결과</a:t>
            </a:r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_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주요 기능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85C4BF5-5218-48E8-A05C-FF2949A29FB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10820400" y="5450779"/>
            <a:ext cx="9334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07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9A6379-4EB9-4591-AC37-C3F356A0AAC4}"/>
              </a:ext>
            </a:extLst>
          </p:cNvPr>
          <p:cNvSpPr/>
          <p:nvPr/>
        </p:nvSpPr>
        <p:spPr>
          <a:xfrm>
            <a:off x="438150" y="342900"/>
            <a:ext cx="11363325" cy="6115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0C3B68-D203-44C2-9D4F-3320CD11A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167461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B51FA3-7944-44A9-B4E9-03844D0B9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11AC53-79BD-43ED-9ABB-77455FF22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DD6F14E-B990-4D67-AC36-2E586C6C5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08BA4AA-0064-4414-903F-E59083135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C531265C-06D1-4959-9976-DA656D02B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1B4ACB66-12F5-4375-AF81-D4D5AD46A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11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B6B67EA4-1361-4DB4-BACF-5A9D74A32FDC}"/>
              </a:ext>
            </a:extLst>
          </p:cNvPr>
          <p:cNvSpPr txBox="1">
            <a:spLocks/>
          </p:cNvSpPr>
          <p:nvPr/>
        </p:nvSpPr>
        <p:spPr>
          <a:xfrm>
            <a:off x="878047" y="576715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4. 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개발 결과</a:t>
            </a:r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_</a:t>
            </a:r>
            <a:r>
              <a:rPr lang="ko-KR" altLang="en-US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상세 기능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82A897-FA7C-4583-8AB0-813EFE9AB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10820400" y="5450779"/>
            <a:ext cx="933450" cy="9334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8E7795-52F4-410A-B0E7-60BA6A8C0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362" y="1625949"/>
            <a:ext cx="7661275" cy="4455669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32CA697-5882-4086-9375-67D7321CB7BA}"/>
              </a:ext>
            </a:extLst>
          </p:cNvPr>
          <p:cNvSpPr txBox="1">
            <a:spLocks/>
          </p:cNvSpPr>
          <p:nvPr/>
        </p:nvSpPr>
        <p:spPr>
          <a:xfrm>
            <a:off x="2369141" y="3765136"/>
            <a:ext cx="4388710" cy="327894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검색 기능 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- </a:t>
            </a:r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장소 </a:t>
            </a:r>
            <a:r>
              <a:rPr lang="ko-KR" altLang="en-US" sz="1600" dirty="0" err="1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검색시</a:t>
            </a:r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 해당하는 장소에 대한 정보 제공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8BEEE5-E28D-464C-9CE8-DC9E1A4EA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278" y="3284217"/>
            <a:ext cx="1081380" cy="2689863"/>
          </a:xfrm>
          <a:prstGeom prst="rect">
            <a:avLst/>
          </a:prstGeom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3F7EA501-C5F2-468E-855B-25D2528E330A}"/>
              </a:ext>
            </a:extLst>
          </p:cNvPr>
          <p:cNvSpPr txBox="1">
            <a:spLocks/>
          </p:cNvSpPr>
          <p:nvPr/>
        </p:nvSpPr>
        <p:spPr>
          <a:xfrm>
            <a:off x="6304981" y="5929482"/>
            <a:ext cx="3553677" cy="327894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거래 내역 </a:t>
            </a:r>
            <a:r>
              <a:rPr lang="en-US" altLang="ko-KR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– </a:t>
            </a:r>
            <a:r>
              <a:rPr lang="ko-KR" altLang="en-US" sz="16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클릭한 장소에 대한 거래내역 제공</a:t>
            </a:r>
          </a:p>
        </p:txBody>
      </p:sp>
    </p:spTree>
    <p:extLst>
      <p:ext uri="{BB962C8B-B14F-4D97-AF65-F5344CB8AC3E}">
        <p14:creationId xmlns:p14="http://schemas.microsoft.com/office/powerpoint/2010/main" val="2889008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352</Words>
  <Application>Microsoft Office PowerPoint</Application>
  <PresentationFormat>와이드스크린</PresentationFormat>
  <Paragraphs>61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강원교육모두 Bold</vt:lpstr>
      <vt:lpstr>맑은 고딕</vt:lpstr>
      <vt:lpstr>Arial</vt:lpstr>
      <vt:lpstr>Office 테마</vt:lpstr>
      <vt:lpstr>Happy House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 House</dc:title>
  <dc:creator>진 은정</dc:creator>
  <cp:lastModifiedBy>재욱 김</cp:lastModifiedBy>
  <cp:revision>7</cp:revision>
  <dcterms:created xsi:type="dcterms:W3CDTF">2021-11-25T06:47:10Z</dcterms:created>
  <dcterms:modified xsi:type="dcterms:W3CDTF">2021-11-26T02:57:07Z</dcterms:modified>
</cp:coreProperties>
</file>